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从下面看蓝天下的热气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从上面看热气球顶部的特写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从下面看蓝天下的热气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从下面看蓝天下的热气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从上面看热气球顶部的特写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从下面看热气球的特写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从下面看蓝天下的热气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VPR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CVPR 2021</a:t>
            </a:r>
          </a:p>
        </p:txBody>
      </p:sp>
      <p:sp>
        <p:nvSpPr>
          <p:cNvPr id="152" name="Encoding in Style: a StyleGAN Encoder for Image-to-Image Transl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Encoding in Style: a StyleGAN Encoder for Image-to-Image Translation</a:t>
            </a:r>
          </a:p>
        </p:txBody>
      </p:sp>
      <p:sp>
        <p:nvSpPr>
          <p:cNvPr id="153" name="Style的编码：一种用于图像到图像转换的StyleGAN编码器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Style的编码：一种用于图像到图像转换的StyleGAN编码器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多模态合成支持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多模态合成支持</a:t>
            </a:r>
          </a:p>
        </p:txBody>
      </p:sp>
      <p:sp>
        <p:nvSpPr>
          <p:cNvPr id="193" name="对于这种输出不确定的情况，也可以支持，并保持正确性与多样性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对于这种输出不确定的情况，也可以支持，并保持正确性与多样性</a:t>
            </a:r>
          </a:p>
        </p:txBody>
      </p:sp>
      <p:sp>
        <p:nvSpPr>
          <p:cNvPr id="194" name="模型拓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模型拓展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0731" y="3138149"/>
            <a:ext cx="12998733" cy="7772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幻灯片项目符号文本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tylaGAN Inversion 实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StylaGAN Inversion 实验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889" y="2093938"/>
            <a:ext cx="20948222" cy="1139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上图展示了直接生成512维的w，由512拓展的18*512的w，以及论文的方法（金字塔网络分层得到18*512）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上图展示了直接生成512维的w，由512拓展的18*512的w，以及论文的方法（金字塔网络分层得到18*512）</a:t>
            </a:r>
          </a:p>
          <a:p>
            <a:pPr/>
            <a:r>
              <a:t>下图展示了身份损失的作用</a:t>
            </a:r>
          </a:p>
        </p:txBody>
      </p:sp>
      <p:sp>
        <p:nvSpPr>
          <p:cNvPr id="204" name="消融实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消融实验</a:t>
            </a: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5638" y="417930"/>
            <a:ext cx="8608919" cy="1288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其他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其他任务</a:t>
            </a:r>
          </a:p>
        </p:txBody>
      </p:sp>
      <p:sp>
        <p:nvSpPr>
          <p:cNvPr id="208" name="人脸正面化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人脸正面化</a:t>
            </a:r>
          </a:p>
        </p:txBody>
      </p:sp>
      <p:sp>
        <p:nvSpPr>
          <p:cNvPr id="209" name="幻灯片项目符号文本"/>
          <p:cNvSpPr txBox="1"/>
          <p:nvPr>
            <p:ph type="body" sz="half" idx="1"/>
          </p:nvPr>
        </p:nvSpPr>
        <p:spPr>
          <a:xfrm>
            <a:off x="1206500" y="4248504"/>
            <a:ext cx="11108139" cy="82560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048" y="3092192"/>
            <a:ext cx="9958176" cy="7531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8449" y="3145410"/>
            <a:ext cx="9958176" cy="8829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其他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其他任务</a:t>
            </a:r>
          </a:p>
        </p:txBody>
      </p:sp>
      <p:sp>
        <p:nvSpPr>
          <p:cNvPr id="214" name="条件图像重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条件图像重建</a:t>
            </a:r>
          </a:p>
        </p:txBody>
      </p:sp>
      <p:sp>
        <p:nvSpPr>
          <p:cNvPr id="215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6293" y="670838"/>
            <a:ext cx="11711414" cy="12374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其他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其他任务</a:t>
            </a:r>
          </a:p>
        </p:txBody>
      </p:sp>
      <p:sp>
        <p:nvSpPr>
          <p:cNvPr id="219" name="条件图像重建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条件图像重建</a:t>
            </a:r>
          </a:p>
        </p:txBody>
      </p:sp>
      <p:sp>
        <p:nvSpPr>
          <p:cNvPr id="220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988" y="502242"/>
            <a:ext cx="14170987" cy="12711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其他任务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其他任务</a:t>
            </a:r>
          </a:p>
        </p:txBody>
      </p:sp>
      <p:sp>
        <p:nvSpPr>
          <p:cNvPr id="224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9695" y="1151119"/>
            <a:ext cx="9224611" cy="11860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仅限于可以由StyleGAN生成的图像。无例子时，效果变差。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仅限于可以由StyleGAN生成的图像。无例子时，效果变差。</a:t>
            </a:r>
          </a:p>
          <a:p>
            <a:pPr/>
            <a:r>
              <a:t>在保留更精细细节时（如耳环或背景）效果仍有挑战。这在修复和超分任务中很重要。</a:t>
            </a:r>
          </a:p>
        </p:txBody>
      </p:sp>
      <p:sp>
        <p:nvSpPr>
          <p:cNvPr id="230" name="讨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讨论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7252" y="3825406"/>
            <a:ext cx="12405692" cy="734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补充材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补充材料</a:t>
            </a:r>
          </a:p>
        </p:txBody>
      </p:sp>
      <p:sp>
        <p:nvSpPr>
          <p:cNvPr id="234" name="超分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超分</a:t>
            </a:r>
          </a:p>
        </p:txBody>
      </p:sp>
      <p:sp>
        <p:nvSpPr>
          <p:cNvPr id="235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345" y="3688205"/>
            <a:ext cx="10772110" cy="856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08595" y="3667114"/>
            <a:ext cx="10697305" cy="825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补充材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补充材料</a:t>
            </a:r>
          </a:p>
        </p:txBody>
      </p:sp>
      <p:sp>
        <p:nvSpPr>
          <p:cNvPr id="240" name="图像修复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图像修复</a:t>
            </a:r>
          </a:p>
        </p:txBody>
      </p:sp>
      <p:sp>
        <p:nvSpPr>
          <p:cNvPr id="241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9686" y="1977036"/>
            <a:ext cx="14204628" cy="1165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简介</a:t>
            </a:r>
          </a:p>
        </p:txBody>
      </p:sp>
      <p:sp>
        <p:nvSpPr>
          <p:cNvPr id="156" name="相关方向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相关方向</a:t>
            </a:r>
          </a:p>
        </p:txBody>
      </p:sp>
      <p:sp>
        <p:nvSpPr>
          <p:cNvPr id="157" name="GAN 反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GAN 反转</a:t>
            </a:r>
          </a:p>
          <a:p>
            <a:pPr/>
            <a:r>
              <a:t>潜在空间操作</a:t>
            </a:r>
          </a:p>
          <a:p>
            <a:pPr/>
            <a:r>
              <a:t>图像到图像翻译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简介</a:t>
            </a:r>
          </a:p>
        </p:txBody>
      </p:sp>
      <p:sp>
        <p:nvSpPr>
          <p:cNvPr id="160" name="背景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背景</a:t>
            </a:r>
          </a:p>
        </p:txBody>
      </p:sp>
      <p:sp>
        <p:nvSpPr>
          <p:cNvPr id="161" name="StyleGAN问世后，有很多人脸编辑的尝试。但是StyleGAN是latent code转化image，那么想要编辑我们已有的图片就需要将图片转为latent code。这主要有两种方式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StyleGAN问世后，有很多人脸编辑的尝试。但是StyleGAN是latent code转化image，那么想要编辑我们已有的图片就需要将图片转为latent code。这主要有两种方式：</a:t>
            </a:r>
          </a:p>
          <a:p>
            <a:pPr lvl="1"/>
            <a:r>
              <a:t>随机latent code，根据StyleGAN得到图像与真实图像的损失，反向传播迭代latent code</a:t>
            </a:r>
          </a:p>
          <a:p>
            <a:pPr lvl="1"/>
            <a:r>
              <a:t>训练一个编码器，将图像转为w/w+空间的向量，这个向量可以送入StyleGAN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简介</a:t>
            </a:r>
          </a:p>
        </p:txBody>
      </p:sp>
      <p:sp>
        <p:nvSpPr>
          <p:cNvPr id="164" name="主要贡献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主要贡献</a:t>
            </a:r>
          </a:p>
        </p:txBody>
      </p:sp>
      <p:sp>
        <p:nvSpPr>
          <p:cNvPr id="165" name="一个能直接编码真实图像到隐空间的编码器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一个能直接编码真实图像到隐空间的编码器</a:t>
            </a:r>
          </a:p>
          <a:p>
            <a:pPr/>
            <a:r>
              <a:t>提出一个通用的image2image框架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针对StyleGAN的编码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针对StyleGAN的编码器</a:t>
            </a:r>
          </a:p>
        </p:txBody>
      </p:sp>
      <p:sp>
        <p:nvSpPr>
          <p:cNvPr id="168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Image2StyleGAN           ICCV2019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Image2StyleGAN           ICCV2019</a:t>
            </a:r>
          </a:p>
          <a:p>
            <a:pPr/>
            <a:r>
              <a:t>Image2StyleGAN++      CVPR 2020</a:t>
            </a:r>
          </a:p>
          <a:p>
            <a:pPr/>
            <a:r>
              <a:t>StyleGAN-Encoder        Github</a:t>
            </a:r>
          </a:p>
          <a:p>
            <a:pPr/>
            <a:r>
              <a:t>StyleFlow                       arXiv</a:t>
            </a:r>
          </a:p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tyleGAN中的z生成的w向量为[1,512]，然后复制了18份送入生成网络中（每一层送入两个）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StyleGAN中的z生成的w向量为[1,512]，然后复制了18份送入生成网络中（每一层送入两个）</a:t>
            </a:r>
          </a:p>
          <a:p>
            <a:pPr/>
            <a:r>
              <a:t>w+空间即为在生成w时，生成一个[1,18,512]的向量，而不是复制18个[1,512]的向量</a:t>
            </a:r>
          </a:p>
        </p:txBody>
      </p:sp>
      <p:sp>
        <p:nvSpPr>
          <p:cNvPr id="173" name="W空间与w+空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W空间与w+空间</a:t>
            </a:r>
          </a:p>
        </p:txBody>
      </p:sp>
      <p:pic>
        <p:nvPicPr>
          <p:cNvPr id="1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03913" y="2251011"/>
            <a:ext cx="8492370" cy="10313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最简单直接的实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最简单直接的实现</a:t>
            </a:r>
          </a:p>
        </p:txBody>
      </p:sp>
      <p:sp>
        <p:nvSpPr>
          <p:cNvPr id="177" name="一个基于ResNet50的编码器，提取图片在W+空间的latent cod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一个基于ResNet50的编码器，提取图片在W+空间的latent code</a:t>
            </a:r>
          </a:p>
          <a:p>
            <a:pPr/>
            <a:r>
              <a:t>可以work，但效果不够好，不能encoding原图的一些细节</a:t>
            </a:r>
          </a:p>
        </p:txBody>
      </p:sp>
      <p:sp>
        <p:nvSpPr>
          <p:cNvPr id="178" name="Enco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Encoder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8028" y="4049840"/>
            <a:ext cx="13148089" cy="78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图片来自网络"/>
          <p:cNvSpPr txBox="1"/>
          <p:nvPr/>
        </p:nvSpPr>
        <p:spPr>
          <a:xfrm>
            <a:off x="16470523" y="12147571"/>
            <a:ext cx="19431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图片来自网络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网络结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网络结构</a:t>
            </a:r>
          </a:p>
        </p:txBody>
      </p:sp>
      <p:sp>
        <p:nvSpPr>
          <p:cNvPr id="183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幻灯片项目符号文本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743" y="2714859"/>
            <a:ext cx="22500514" cy="10057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幻灯片副标题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1. L2损失 目标像素点与生成像素点的均方差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L2损失 目标像素点与生成像素点的均方差</a:t>
            </a:r>
          </a:p>
          <a:p>
            <a:pPr/>
            <a:r>
              <a:t>2. 感知损失 CVPR2018</a:t>
            </a:r>
          </a:p>
          <a:p>
            <a:pPr/>
            <a:r>
              <a:t>3. 生成损失 encoding与w平均的均方差</a:t>
            </a:r>
          </a:p>
          <a:p>
            <a:pPr/>
            <a:r>
              <a:t>4. 身份损失 创新点，度量输出图像与源之间的余弦相似度</a:t>
            </a:r>
          </a:p>
        </p:txBody>
      </p:sp>
      <p:sp>
        <p:nvSpPr>
          <p:cNvPr id="189" name="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Loss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2796" y="509913"/>
            <a:ext cx="8194605" cy="12696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